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1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6"/>
    <p:restoredTop sz="87763" autoAdjust="0"/>
  </p:normalViewPr>
  <p:slideViewPr>
    <p:cSldViewPr snapToGrid="0" snapToObjects="1">
      <p:cViewPr varScale="1">
        <p:scale>
          <a:sx n="71" d="100"/>
          <a:sy n="71" d="100"/>
        </p:scale>
        <p:origin x="51" y="2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f>
</file>

<file path=ppt/media/image10.tiff>
</file>

<file path=ppt/media/image11.png>
</file>

<file path=ppt/media/image12.tiff>
</file>

<file path=ppt/media/image13.tiff>
</file>

<file path=ppt/media/image14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D1D364-2846-43F8-AB8E-CF6B9FED19FC}" type="datetimeFigureOut">
              <a:rPr lang="en-US" smtClean="0"/>
              <a:t>10-Jan-16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13C08-1A5E-4644-976F-7955EB4FD33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2394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9686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Sandeep:</a:t>
            </a:r>
            <a:r>
              <a:rPr lang="en-US" baseline="0" dirty="0" smtClean="0"/>
              <a:t> </a:t>
            </a:r>
            <a:r>
              <a:rPr lang="en-US" dirty="0" smtClean="0"/>
              <a:t>Application benefits from the end-user perspective. B</a:t>
            </a:r>
            <a:r>
              <a:rPr lang="en-US" baseline="0" dirty="0" smtClean="0"/>
              <a:t>etween 1 and 2 minutes.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User owns the data!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Data should be used by the user with its own criteria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Insights and conclusions are unbiased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8941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Sandeep: 3 to 4 minutes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User</a:t>
            </a:r>
            <a:r>
              <a:rPr lang="en-US" baseline="0" dirty="0" smtClean="0"/>
              <a:t> should be previously logged in to Google Services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When loading the main page, it will redirect to the authentication/authorization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If the pop-up authorization window is shown, accept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Go back to the app – Dashboard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Describe the general elements of the Dashboard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Select a workout session known to have GPS and speed data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Show the session details and describe the items.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403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Bootstrap is a library for</a:t>
            </a:r>
            <a:r>
              <a:rPr lang="en-US" baseline="0" dirty="0" smtClean="0"/>
              <a:t> reducing the time in CSS coding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aseline="0" dirty="0" smtClean="0"/>
              <a:t>JavaScript: Client-side scripts to get data from the application REST services</a:t>
            </a:r>
            <a:br>
              <a:rPr lang="en-US" baseline="0" dirty="0" smtClean="0"/>
            </a:br>
            <a:r>
              <a:rPr lang="en-US" baseline="0" dirty="0" smtClean="0"/>
              <a:t>C3 – jQuery – Responsive Calendar</a:t>
            </a:r>
            <a:br>
              <a:rPr lang="en-US" baseline="0" dirty="0" smtClean="0"/>
            </a:br>
            <a:r>
              <a:rPr lang="en-US" dirty="0" smtClean="0"/>
              <a:t>C3: allows</a:t>
            </a:r>
            <a:r>
              <a:rPr lang="en-US" baseline="0" dirty="0" smtClean="0"/>
              <a:t> creating data visualization easy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Python + Django: Used for the application development. All data is transformed with these tools.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615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Nick: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App Engine – PaaS</a:t>
            </a:r>
            <a:r>
              <a:rPr lang="en-US" baseline="0" dirty="0" smtClean="0"/>
              <a:t>. Is the hosting service of this app.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Google Fit – Is the main source of data for the application. Stores generic data coming from different devices and sensors.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Google API – Authentication + Google Fit access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445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Miguel: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Description of the Authentication flow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Description of a data request flow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148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Miguel: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Advanced features</a:t>
            </a:r>
            <a:r>
              <a:rPr lang="en-US" baseline="0" dirty="0" smtClean="0"/>
              <a:t> allowing the user do comparisons and more complex calculations. Even data export for offline analysis.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Insights:</a:t>
            </a:r>
            <a:r>
              <a:rPr lang="en-US" baseline="0" dirty="0" smtClean="0"/>
              <a:t> Implementation of common fitness analysis </a:t>
            </a:r>
            <a:r>
              <a:rPr lang="en-US" baseline="0" smtClean="0"/>
              <a:t>and recommendations.</a:t>
            </a:r>
            <a:endParaRPr lang="en-US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Extensibility: Availability in different devices as per flexible architecture.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C13C08-1A5E-4644-976F-7955EB4FD33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136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GB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10-Jan-16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tiff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67346" y="2909454"/>
            <a:ext cx="8001000" cy="1066800"/>
          </a:xfrm>
        </p:spPr>
        <p:txBody>
          <a:bodyPr/>
          <a:lstStyle/>
          <a:p>
            <a:r>
              <a:rPr lang="en-US" dirty="0" smtClean="0"/>
              <a:t>Team K – TrackStats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641" y="285749"/>
            <a:ext cx="34925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685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1194" y="118531"/>
            <a:ext cx="8534400" cy="1507067"/>
          </a:xfrm>
        </p:spPr>
        <p:txBody>
          <a:bodyPr/>
          <a:lstStyle/>
          <a:p>
            <a:r>
              <a:rPr lang="en-US" dirty="0" smtClean="0"/>
              <a:t>Application Features and Benefits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81194" y="1625598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81194" y="1754909"/>
            <a:ext cx="8534400" cy="4614360"/>
          </a:xfrm>
        </p:spPr>
        <p:txBody>
          <a:bodyPr>
            <a:normAutofit/>
          </a:bodyPr>
          <a:lstStyle/>
          <a:p>
            <a:r>
              <a:rPr lang="en-GB" sz="2400" dirty="0" smtClean="0">
                <a:solidFill>
                  <a:schemeClr val="tx1"/>
                </a:solidFill>
              </a:rPr>
              <a:t>Fitness data visualisation Website</a:t>
            </a:r>
          </a:p>
          <a:p>
            <a:endParaRPr lang="en-GB" sz="2400" dirty="0" smtClean="0">
              <a:solidFill>
                <a:schemeClr val="tx1"/>
              </a:solidFill>
            </a:endParaRPr>
          </a:p>
          <a:p>
            <a:r>
              <a:rPr lang="en-GB" sz="2400" dirty="0">
                <a:solidFill>
                  <a:schemeClr val="tx1"/>
                </a:solidFill>
              </a:rPr>
              <a:t>Allow people access their own </a:t>
            </a:r>
            <a:r>
              <a:rPr lang="en-GB" sz="2400" dirty="0" smtClean="0">
                <a:solidFill>
                  <a:schemeClr val="tx1"/>
                </a:solidFill>
              </a:rPr>
              <a:t>data</a:t>
            </a:r>
          </a:p>
          <a:p>
            <a:endParaRPr lang="en-GB" sz="2400" dirty="0">
              <a:solidFill>
                <a:schemeClr val="tx1"/>
              </a:solidFill>
            </a:endParaRPr>
          </a:p>
          <a:p>
            <a:r>
              <a:rPr lang="en-GB" sz="2400" dirty="0" smtClean="0">
                <a:solidFill>
                  <a:schemeClr val="tx1"/>
                </a:solidFill>
              </a:rPr>
              <a:t>Supports a broad range of devices and sensors</a:t>
            </a:r>
            <a:endParaRPr lang="en-GB" sz="2400" dirty="0"/>
          </a:p>
          <a:p>
            <a:endParaRPr lang="en-GB" sz="2400" dirty="0" smtClean="0">
              <a:solidFill>
                <a:schemeClr val="tx1"/>
              </a:solidFill>
            </a:endParaRPr>
          </a:p>
          <a:p>
            <a:r>
              <a:rPr lang="en-GB" sz="2400" dirty="0" smtClean="0">
                <a:solidFill>
                  <a:schemeClr val="tx1"/>
                </a:solidFill>
              </a:rPr>
              <a:t>Allowing users to see their own fitness data from the most common perspectives </a:t>
            </a:r>
          </a:p>
          <a:p>
            <a:endParaRPr lang="en-GB" sz="2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7631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2811" y="2258661"/>
            <a:ext cx="2780858" cy="1507067"/>
          </a:xfrm>
        </p:spPr>
        <p:txBody>
          <a:bodyPr>
            <a:normAutofit/>
          </a:bodyPr>
          <a:lstStyle/>
          <a:p>
            <a:r>
              <a:rPr lang="en-US" sz="6000" smtClean="0"/>
              <a:t>DEMO</a:t>
            </a:r>
            <a:endParaRPr lang="en-US" sz="6000"/>
          </a:p>
        </p:txBody>
      </p:sp>
    </p:spTree>
    <p:extLst>
      <p:ext uri="{BB962C8B-B14F-4D97-AF65-F5344CB8AC3E}">
        <p14:creationId xmlns:p14="http://schemas.microsoft.com/office/powerpoint/2010/main" val="1064848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4321" y="261696"/>
            <a:ext cx="8534400" cy="1507067"/>
          </a:xfrm>
        </p:spPr>
        <p:txBody>
          <a:bodyPr/>
          <a:lstStyle/>
          <a:p>
            <a:r>
              <a:rPr lang="en-US" dirty="0" smtClean="0"/>
              <a:t>Frameworks &amp; Libraries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321" y="1921163"/>
            <a:ext cx="8534400" cy="3615267"/>
          </a:xfrm>
        </p:spPr>
        <p:txBody>
          <a:bodyPr>
            <a:noAutofit/>
          </a:bodyPr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59786" y="2123694"/>
            <a:ext cx="1939392" cy="133791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0241" y="2069612"/>
            <a:ext cx="1989518" cy="14460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179" y="2215496"/>
            <a:ext cx="1507108" cy="12056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7579" y="4382034"/>
            <a:ext cx="1905564" cy="168231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83143" y="2259578"/>
            <a:ext cx="2721386" cy="106614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36530" y="4382034"/>
            <a:ext cx="1950193" cy="1664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610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289405"/>
            <a:ext cx="8534400" cy="1507067"/>
          </a:xfrm>
        </p:spPr>
        <p:txBody>
          <a:bodyPr/>
          <a:lstStyle/>
          <a:p>
            <a:r>
              <a:rPr lang="en-US" dirty="0" smtClean="0"/>
              <a:t>CLOUD SERVICES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796472"/>
            <a:ext cx="8534400" cy="5061528"/>
          </a:xfrm>
        </p:spPr>
        <p:txBody>
          <a:bodyPr>
            <a:normAutofit/>
          </a:bodyPr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sz="2400" dirty="0">
              <a:solidFill>
                <a:schemeClr val="tx1"/>
              </a:solidFill>
            </a:endParaRPr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812" y="1796472"/>
            <a:ext cx="4864100" cy="16637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912" y="1796472"/>
            <a:ext cx="2298700" cy="203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61413" y="4082730"/>
            <a:ext cx="37465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8992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684212" y="441804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mtClean="0"/>
              <a:t>Architecture </a:t>
            </a:r>
            <a:endParaRPr lang="en-US" dirty="0"/>
          </a:p>
        </p:txBody>
      </p:sp>
      <p:sp>
        <p:nvSpPr>
          <p:cNvPr id="2" name="Can 1"/>
          <p:cNvSpPr/>
          <p:nvPr/>
        </p:nvSpPr>
        <p:spPr>
          <a:xfrm>
            <a:off x="1191490" y="3812770"/>
            <a:ext cx="1402080" cy="1790007"/>
          </a:xfrm>
          <a:prstGeom prst="can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ube 2"/>
          <p:cNvSpPr/>
          <p:nvPr/>
        </p:nvSpPr>
        <p:spPr>
          <a:xfrm>
            <a:off x="4067693" y="3812768"/>
            <a:ext cx="1834342" cy="1790007"/>
          </a:xfrm>
          <a:prstGeom prst="cube">
            <a:avLst>
              <a:gd name="adj" fmla="val 11103"/>
            </a:avLst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lowchart: Internal Storage 4"/>
          <p:cNvSpPr/>
          <p:nvPr/>
        </p:nvSpPr>
        <p:spPr>
          <a:xfrm>
            <a:off x="7376159" y="3812769"/>
            <a:ext cx="1557252" cy="1790007"/>
          </a:xfrm>
          <a:prstGeom prst="flowChartInternalStorag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4652" y="697308"/>
            <a:ext cx="1009773" cy="1541587"/>
          </a:xfrm>
          <a:prstGeom prst="rect">
            <a:avLst/>
          </a:prstGeom>
        </p:spPr>
      </p:pic>
      <p:sp>
        <p:nvSpPr>
          <p:cNvPr id="10" name="Flowchart: Internal Storage 9"/>
          <p:cNvSpPr/>
          <p:nvPr/>
        </p:nvSpPr>
        <p:spPr>
          <a:xfrm>
            <a:off x="7376159" y="3812770"/>
            <a:ext cx="1557252" cy="1790007"/>
          </a:xfrm>
          <a:prstGeom prst="flowChartInternalStorag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Punched Tape 10"/>
          <p:cNvSpPr/>
          <p:nvPr/>
        </p:nvSpPr>
        <p:spPr>
          <a:xfrm>
            <a:off x="4498170" y="1037112"/>
            <a:ext cx="1751215" cy="1671339"/>
          </a:xfrm>
          <a:prstGeom prst="flowChartPunchedTape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Punched Tape 11"/>
          <p:cNvSpPr/>
          <p:nvPr/>
        </p:nvSpPr>
        <p:spPr>
          <a:xfrm>
            <a:off x="4498169" y="1037112"/>
            <a:ext cx="1751215" cy="1671339"/>
          </a:xfrm>
          <a:prstGeom prst="flowChartPunchedTap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Heptagon 7"/>
          <p:cNvSpPr/>
          <p:nvPr/>
        </p:nvSpPr>
        <p:spPr>
          <a:xfrm>
            <a:off x="10102734" y="1538778"/>
            <a:ext cx="505135" cy="476596"/>
          </a:xfrm>
          <a:prstGeom prst="heptagon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ube 15"/>
          <p:cNvSpPr/>
          <p:nvPr/>
        </p:nvSpPr>
        <p:spPr>
          <a:xfrm>
            <a:off x="4067693" y="3812768"/>
            <a:ext cx="1834342" cy="1790007"/>
          </a:xfrm>
          <a:prstGeom prst="cube">
            <a:avLst>
              <a:gd name="adj" fmla="val 11103"/>
            </a:avLst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Internal Storage 16"/>
          <p:cNvSpPr/>
          <p:nvPr/>
        </p:nvSpPr>
        <p:spPr>
          <a:xfrm>
            <a:off x="7376158" y="3812767"/>
            <a:ext cx="1557252" cy="1790007"/>
          </a:xfrm>
          <a:prstGeom prst="flowChartInternalStorag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Can 17"/>
          <p:cNvSpPr/>
          <p:nvPr/>
        </p:nvSpPr>
        <p:spPr>
          <a:xfrm>
            <a:off x="1191490" y="3812770"/>
            <a:ext cx="1402080" cy="1790007"/>
          </a:xfrm>
          <a:prstGeom prst="ca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lowchart: Card 18"/>
          <p:cNvSpPr/>
          <p:nvPr/>
        </p:nvSpPr>
        <p:spPr>
          <a:xfrm>
            <a:off x="7376158" y="981636"/>
            <a:ext cx="1250130" cy="1465730"/>
          </a:xfrm>
          <a:prstGeom prst="flowChartPunchedCard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>
                <a:solidFill>
                  <a:schemeClr val="bg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dirty="0">
              <a:solidFill>
                <a:schemeClr val="bg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Flowchart: Card 19"/>
          <p:cNvSpPr/>
          <p:nvPr/>
        </p:nvSpPr>
        <p:spPr>
          <a:xfrm>
            <a:off x="7365275" y="981636"/>
            <a:ext cx="1250130" cy="1465730"/>
          </a:xfrm>
          <a:prstGeom prst="flowChartPunchedCard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>
                <a:solidFill>
                  <a:schemeClr val="accent4">
                    <a:lumMod val="50000"/>
                  </a:schemeClr>
                </a:solidFill>
                <a:latin typeface="Webdings" panose="05030102010509060703" pitchFamily="18" charset="2"/>
              </a:rPr>
              <a:t>a</a:t>
            </a:r>
            <a:endParaRPr lang="en-US" dirty="0">
              <a:solidFill>
                <a:schemeClr val="accent4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Heptagon 13"/>
          <p:cNvSpPr/>
          <p:nvPr/>
        </p:nvSpPr>
        <p:spPr>
          <a:xfrm>
            <a:off x="5130578" y="1538778"/>
            <a:ext cx="535957" cy="493680"/>
          </a:xfrm>
          <a:prstGeom prst="heptagon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0578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22222E-6 L -0.07266 2.22222E-6 C -0.10247 2.22222E-6 -0.14531 0.11597 -0.14531 0.19398 L -0.14531 0.37616 " pathEditMode="relative" rAng="0" ptsTypes="AAAA">
                                      <p:cBhvr>
                                        <p:cTn id="10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266" y="1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4479 0.37523 L -0.0724 0.37523 C -0.03997 0.37523 0.00026 0.27014 0.00026 0.18565 L 0.00026 -0.00278 " pathEditMode="relative" rAng="0" ptsTypes="AAAA">
                                      <p:cBhvr>
                                        <p:cTn id="1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53" y="-1891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2.22222E-6 L -0.41003 0.0009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508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22" presetClass="exit" presetSubtype="4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00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4.81481E-6 L 0.40664 -0.00116 " pathEditMode="relative" rAng="0" ptsTypes="AA">
                                      <p:cBhvr>
                                        <p:cTn id="6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13" y="-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0"/>
                            </p:stCondLst>
                            <p:childTnLst>
                              <p:par>
                                <p:cTn id="64" presetID="42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4069 -0.00394 L -0.03958 0.38101 " pathEditMode="relative" rAng="0" ptsTypes="AA">
                                      <p:cBhvr>
                                        <p:cTn id="6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331" y="1923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42" presetClass="path" presetSubtype="0" accel="50000" decel="50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58 0.38101 L 0.26185 0.37407 " pathEditMode="relative" rAng="0" ptsTypes="AA">
                                      <p:cBhvr>
                                        <p:cTn id="8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65" y="-2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000"/>
                            </p:stCondLst>
                            <p:childTnLst>
                              <p:par>
                                <p:cTn id="85" presetID="50" presetClass="path" presetSubtype="0" accel="50000" decel="5000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26132 0.375 L 0.33398 0.375 C 0.36653 0.375 0.40677 0.25879 0.40677 0.18125 L 0.40677 0.00069 " pathEditMode="relative" rAng="0" ptsTypes="AAAA">
                                      <p:cBhvr>
                                        <p:cTn id="8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66" y="-1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4000"/>
                            </p:stCondLst>
                            <p:childTnLst>
                              <p:par>
                                <p:cTn id="88" presetID="22" presetClass="exit" presetSubtype="4" fill="hold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8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1" grpId="1" animBg="1"/>
      <p:bldP spid="12" grpId="0" animBg="1"/>
      <p:bldP spid="12" grpId="1" animBg="1"/>
      <p:bldP spid="8" grpId="0" animBg="1"/>
      <p:bldP spid="8" grpId="1" animBg="1"/>
      <p:bldP spid="8" grpId="2" animBg="1"/>
      <p:bldP spid="8" grpId="3" animBg="1"/>
      <p:bldP spid="8" grpId="4" animBg="1"/>
      <p:bldP spid="16" grpId="0" animBg="1"/>
      <p:bldP spid="17" grpId="1" animBg="1"/>
      <p:bldP spid="18" grpId="0" animBg="1"/>
      <p:bldP spid="19" grpId="0" animBg="1"/>
      <p:bldP spid="19" grpId="1" animBg="1"/>
      <p:bldP spid="20" grpId="0" animBg="1"/>
      <p:bldP spid="20" grpId="1" animBg="1"/>
      <p:bldP spid="14" grpId="0" animBg="1"/>
      <p:bldP spid="14" grpId="1" animBg="1"/>
      <p:bldP spid="14" grpId="2" animBg="1"/>
      <p:bldP spid="14" grpId="3" animBg="1"/>
      <p:bldP spid="14" grpId="4" animBg="1"/>
      <p:bldP spid="14" grpId="5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2031" y="249382"/>
            <a:ext cx="8534400" cy="1507067"/>
          </a:xfrm>
        </p:spPr>
        <p:txBody>
          <a:bodyPr/>
          <a:lstStyle/>
          <a:p>
            <a:r>
              <a:rPr lang="en-US" smtClean="0"/>
              <a:t>Potential developments 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92031" y="1446312"/>
            <a:ext cx="9197900" cy="4749536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Advanced features </a:t>
            </a:r>
          </a:p>
          <a:p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  <a:p>
            <a:pPr>
              <a:buFont typeface="Courier New" charset="0"/>
              <a:buChar char="o"/>
            </a:pPr>
            <a:endParaRPr lang="en-US" dirty="0" smtClean="0">
              <a:solidFill>
                <a:schemeClr val="tx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031" y="3315986"/>
            <a:ext cx="2199485" cy="15769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0760" y="3315986"/>
            <a:ext cx="2941116" cy="15827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6111" y="3315986"/>
            <a:ext cx="2553820" cy="157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712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1668</TotalTime>
  <Words>291</Words>
  <Application>Microsoft Office PowerPoint</Application>
  <PresentationFormat>Widescreen</PresentationFormat>
  <Paragraphs>72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Century Gothic</vt:lpstr>
      <vt:lpstr>Courier New</vt:lpstr>
      <vt:lpstr>Webdings</vt:lpstr>
      <vt:lpstr>Wingdings 3</vt:lpstr>
      <vt:lpstr>Slice</vt:lpstr>
      <vt:lpstr>Team K – TrackStats </vt:lpstr>
      <vt:lpstr>Application Features and Benefits</vt:lpstr>
      <vt:lpstr>DEMO</vt:lpstr>
      <vt:lpstr>Frameworks &amp; Libraries </vt:lpstr>
      <vt:lpstr>CLOUD SERVICES </vt:lpstr>
      <vt:lpstr>PowerPoint Presentation</vt:lpstr>
      <vt:lpstr>Potential developments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K – TrackStats </dc:title>
  <dc:creator>Umar Anwar</dc:creator>
  <cp:lastModifiedBy>Miguel Ballesteros</cp:lastModifiedBy>
  <cp:revision>30</cp:revision>
  <dcterms:created xsi:type="dcterms:W3CDTF">2016-01-09T12:39:00Z</dcterms:created>
  <dcterms:modified xsi:type="dcterms:W3CDTF">2016-01-10T16:34:58Z</dcterms:modified>
</cp:coreProperties>
</file>

<file path=docProps/thumbnail.jpeg>
</file>